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70" r:id="rId3"/>
    <p:sldId id="257" r:id="rId4"/>
    <p:sldId id="258" r:id="rId5"/>
    <p:sldId id="259" r:id="rId6"/>
    <p:sldId id="261" r:id="rId7"/>
    <p:sldId id="275" r:id="rId8"/>
    <p:sldId id="262" r:id="rId9"/>
    <p:sldId id="263" r:id="rId10"/>
    <p:sldId id="273" r:id="rId11"/>
    <p:sldId id="278" r:id="rId12"/>
    <p:sldId id="269" r:id="rId13"/>
    <p:sldId id="272" r:id="rId14"/>
    <p:sldId id="276" r:id="rId15"/>
    <p:sldId id="27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E6706B2-02A8-45D5-854A-A7A7E8672BC2}" type="datetimeFigureOut">
              <a:rPr lang="cs-CZ" smtClean="0"/>
              <a:t>18.10.2018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FAAE650-DF88-4A64-9080-BCA1FDFE35C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ransition spd="med">
    <p:push dir="d"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Maturitní zkoušky </a:t>
            </a:r>
            <a:r>
              <a:rPr lang="cs-CZ" sz="4000" dirty="0" smtClean="0"/>
              <a:t>2019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ke dni   1.11.2018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22575054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Profilová část - </a:t>
            </a:r>
            <a:r>
              <a:rPr lang="cs-CZ" dirty="0" smtClean="0"/>
              <a:t>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zkoušky </a:t>
            </a:r>
          </a:p>
          <a:p>
            <a:r>
              <a:rPr lang="cs-CZ" dirty="0"/>
              <a:t>1. Vlasová kosmetika </a:t>
            </a:r>
            <a:r>
              <a:rPr lang="cs-CZ" dirty="0" smtClean="0"/>
              <a:t>- ústní </a:t>
            </a:r>
            <a:r>
              <a:rPr lang="cs-CZ" dirty="0"/>
              <a:t>zkoušky obsah učiva předmětu </a:t>
            </a:r>
            <a:r>
              <a:rPr lang="cs-CZ" dirty="0" smtClean="0"/>
              <a:t>Materiály</a:t>
            </a:r>
            <a:r>
              <a:rPr lang="cs-CZ" dirty="0"/>
              <a:t>, Základy </a:t>
            </a:r>
            <a:r>
              <a:rPr lang="cs-CZ" dirty="0" smtClean="0"/>
              <a:t>kosmetické </a:t>
            </a:r>
            <a:r>
              <a:rPr lang="cs-CZ" dirty="0"/>
              <a:t>péče, Zdravověda)</a:t>
            </a:r>
          </a:p>
          <a:p>
            <a:r>
              <a:rPr lang="cs-CZ" dirty="0" smtClean="0"/>
              <a:t>2. </a:t>
            </a:r>
            <a:r>
              <a:rPr lang="cs-CZ" dirty="0"/>
              <a:t>Praktická zkouška z odborných předmětů </a:t>
            </a:r>
            <a:r>
              <a:rPr lang="cs-CZ" dirty="0" smtClean="0"/>
              <a:t> - praktická zkouška </a:t>
            </a:r>
            <a:r>
              <a:rPr lang="cs-CZ" dirty="0"/>
              <a:t>obsah učiva předmětu </a:t>
            </a:r>
            <a:r>
              <a:rPr lang="cs-CZ" dirty="0" smtClean="0"/>
              <a:t>Technologická </a:t>
            </a:r>
            <a:r>
              <a:rPr lang="cs-CZ" dirty="0"/>
              <a:t>cvičení, </a:t>
            </a:r>
            <a:r>
              <a:rPr lang="cs-CZ" dirty="0" smtClean="0"/>
              <a:t> </a:t>
            </a:r>
            <a:r>
              <a:rPr lang="cs-CZ" dirty="0"/>
              <a:t>Materiály, Účetnictví a daně a </a:t>
            </a:r>
            <a:r>
              <a:rPr lang="cs-CZ" dirty="0" smtClean="0"/>
              <a:t>Ekonomika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Nepovinné </a:t>
            </a:r>
            <a:r>
              <a:rPr lang="cs-CZ" dirty="0"/>
              <a:t>zkoušky </a:t>
            </a:r>
          </a:p>
          <a:p>
            <a:r>
              <a:rPr lang="cs-CZ" dirty="0"/>
              <a:t>1. </a:t>
            </a:r>
            <a:r>
              <a:rPr lang="cs-CZ" dirty="0" smtClean="0"/>
              <a:t>Účetnictví a daně– </a:t>
            </a:r>
            <a:r>
              <a:rPr lang="cs-CZ" dirty="0"/>
              <a:t>ústní zkouška, obsah předmětu </a:t>
            </a:r>
            <a:r>
              <a:rPr lang="cs-CZ" dirty="0" smtClean="0"/>
              <a:t>účetnictví a daně</a:t>
            </a:r>
            <a:endParaRPr lang="cs-CZ" dirty="0"/>
          </a:p>
          <a:p>
            <a:r>
              <a:rPr lang="cs-CZ" dirty="0"/>
              <a:t>2. Matematika – ústní zkouška, obsah předmětu matematika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0812346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Profilová část - </a:t>
            </a:r>
            <a:r>
              <a:rPr lang="cs-CZ" dirty="0" smtClean="0"/>
              <a:t>DPD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Povinné zkoušky </a:t>
            </a:r>
            <a:endParaRPr lang="cs-CZ" dirty="0" smtClean="0"/>
          </a:p>
          <a:p>
            <a:r>
              <a:rPr lang="cs-CZ" dirty="0" smtClean="0"/>
              <a:t>1. Ekonomika </a:t>
            </a:r>
            <a:r>
              <a:rPr lang="cs-CZ" dirty="0" smtClean="0"/>
              <a:t>- ústní </a:t>
            </a:r>
            <a:r>
              <a:rPr lang="cs-CZ" dirty="0"/>
              <a:t>zkoušky obsah učiva předmětu </a:t>
            </a:r>
            <a:r>
              <a:rPr lang="cs-CZ" dirty="0" smtClean="0"/>
              <a:t>Ekonomika </a:t>
            </a:r>
            <a:r>
              <a:rPr lang="cs-CZ" dirty="0"/>
              <a:t>a management a marketing 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Účetnictví – ústní zkouška, obsah učiva předmětu účetnictví a daně a aplikovaná ekonomie </a:t>
            </a:r>
          </a:p>
          <a:p>
            <a:r>
              <a:rPr lang="cs-CZ" dirty="0" smtClean="0"/>
              <a:t>3. Praktická </a:t>
            </a:r>
            <a:r>
              <a:rPr lang="cs-CZ" dirty="0"/>
              <a:t>zkouška z odborných předmětů </a:t>
            </a:r>
            <a:r>
              <a:rPr lang="cs-CZ" dirty="0" smtClean="0"/>
              <a:t> - </a:t>
            </a:r>
            <a:r>
              <a:rPr lang="cs-CZ" dirty="0"/>
              <a:t>praktická zkouška, obsah učiva předmětu </a:t>
            </a:r>
            <a:r>
              <a:rPr lang="cs-CZ" dirty="0" smtClean="0"/>
              <a:t> účetnictví </a:t>
            </a:r>
            <a:r>
              <a:rPr lang="cs-CZ" dirty="0"/>
              <a:t>a daně, ekonomika, aplikovaná ekonomie a písemná a elektronická komunikace</a:t>
            </a:r>
          </a:p>
          <a:p>
            <a:endParaRPr lang="cs-CZ" dirty="0" smtClean="0"/>
          </a:p>
          <a:p>
            <a:r>
              <a:rPr lang="cs-CZ" dirty="0" smtClean="0"/>
              <a:t>Nepovinné </a:t>
            </a:r>
            <a:r>
              <a:rPr lang="cs-CZ" dirty="0"/>
              <a:t>zkoušky </a:t>
            </a:r>
          </a:p>
          <a:p>
            <a:r>
              <a:rPr lang="cs-CZ" dirty="0" smtClean="0"/>
              <a:t>1. Společenskovědní </a:t>
            </a:r>
            <a:r>
              <a:rPr lang="cs-CZ" dirty="0"/>
              <a:t>základ – ústní zkouška, obsah předmětu občanská nauka, dějepis, právo, aplikovaná </a:t>
            </a:r>
            <a:r>
              <a:rPr lang="cs-CZ" dirty="0" smtClean="0"/>
              <a:t>psychologie</a:t>
            </a:r>
            <a:endParaRPr lang="cs-CZ" dirty="0"/>
          </a:p>
          <a:p>
            <a:r>
              <a:rPr lang="cs-CZ" dirty="0" smtClean="0"/>
              <a:t>2. Matematika </a:t>
            </a:r>
            <a:r>
              <a:rPr lang="cs-CZ" dirty="0"/>
              <a:t>– ústní zkouška, obsah předmětu matematika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70726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konání MZ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MZ </a:t>
            </a:r>
            <a:r>
              <a:rPr lang="cs-CZ" sz="2800" dirty="0" smtClean="0">
                <a:solidFill>
                  <a:srgbClr val="FF0000"/>
                </a:solidFill>
              </a:rPr>
              <a:t>jaro 2019</a:t>
            </a:r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 smtClean="0"/>
              <a:t>Společné </a:t>
            </a:r>
            <a:r>
              <a:rPr lang="cs-CZ" sz="2800" dirty="0" err="1" smtClean="0"/>
              <a:t>zk</a:t>
            </a:r>
            <a:r>
              <a:rPr lang="cs-CZ" sz="2800" dirty="0" smtClean="0"/>
              <a:t>.	10.4. a 11.4. písemné práce 	</a:t>
            </a:r>
            <a:r>
              <a:rPr lang="cs-CZ" sz="2800" dirty="0"/>
              <a:t>	</a:t>
            </a:r>
            <a:r>
              <a:rPr lang="cs-CZ" sz="2800" dirty="0" smtClean="0"/>
              <a:t>			z ČJL a CJ </a:t>
            </a:r>
          </a:p>
          <a:p>
            <a:pPr marL="4572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	2. – 10. 5. didaktické testy</a:t>
            </a:r>
          </a:p>
          <a:p>
            <a:pPr marL="45720" indent="0">
              <a:buNone/>
            </a:pPr>
            <a:r>
              <a:rPr lang="cs-CZ" sz="2800" dirty="0" smtClean="0"/>
              <a:t>			16. 5. – 10. 6. ústní zkoušky</a:t>
            </a:r>
          </a:p>
          <a:p>
            <a:pPr marL="45720" indent="0">
              <a:buNone/>
            </a:pPr>
            <a:r>
              <a:rPr lang="cs-CZ" sz="2800" dirty="0" smtClean="0"/>
              <a:t>Profilové </a:t>
            </a:r>
            <a:r>
              <a:rPr lang="cs-CZ" sz="2800" dirty="0" err="1" smtClean="0"/>
              <a:t>zk</a:t>
            </a:r>
            <a:r>
              <a:rPr lang="cs-CZ" sz="2800" dirty="0" smtClean="0"/>
              <a:t>.	praktická nejdříve 1. 4.</a:t>
            </a:r>
          </a:p>
          <a:p>
            <a:pPr marL="45720" indent="0">
              <a:buNone/>
            </a:pPr>
            <a:r>
              <a:rPr lang="cs-CZ" sz="2800" dirty="0" smtClean="0"/>
              <a:t>(školní)		ústní od 16. 5.  do 10. 6.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520240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 PODZIM </a:t>
            </a:r>
            <a:r>
              <a:rPr lang="cs-CZ" dirty="0" smtClean="0"/>
              <a:t>2019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400" dirty="0" smtClean="0"/>
              <a:t>Opravné MZ, MZ v náhradním termínu a řádné MZ pro žáky s ukončením do srpna </a:t>
            </a:r>
            <a:r>
              <a:rPr lang="cs-CZ" sz="4400" dirty="0" smtClean="0"/>
              <a:t>2019</a:t>
            </a:r>
            <a:endParaRPr lang="cs-CZ" sz="4400" dirty="0" smtClean="0"/>
          </a:p>
          <a:p>
            <a:r>
              <a:rPr lang="cs-CZ" sz="4400" dirty="0" smtClean="0"/>
              <a:t>Odevzdání </a:t>
            </a:r>
            <a:r>
              <a:rPr lang="cs-CZ" sz="4400" dirty="0"/>
              <a:t>přihlášky k </a:t>
            </a:r>
            <a:r>
              <a:rPr lang="cs-CZ" sz="4400" dirty="0" smtClean="0"/>
              <a:t>podzimnímu termínu MZ </a:t>
            </a:r>
            <a:r>
              <a:rPr lang="cs-CZ" sz="4400" dirty="0"/>
              <a:t>do </a:t>
            </a:r>
            <a:r>
              <a:rPr lang="cs-CZ" sz="4400" dirty="0" smtClean="0"/>
              <a:t>25. 6. </a:t>
            </a:r>
            <a:r>
              <a:rPr lang="cs-CZ" sz="4400" dirty="0" smtClean="0"/>
              <a:t>2019</a:t>
            </a:r>
            <a:endParaRPr lang="cs-CZ" sz="4400" dirty="0" smtClean="0"/>
          </a:p>
          <a:p>
            <a:r>
              <a:rPr lang="cs-CZ" sz="4400" dirty="0"/>
              <a:t>Do </a:t>
            </a:r>
            <a:r>
              <a:rPr lang="cs-CZ" sz="4400" dirty="0" smtClean="0"/>
              <a:t>5. 7. obdrží žák výpis z přihlášky.</a:t>
            </a:r>
          </a:p>
          <a:p>
            <a:r>
              <a:rPr lang="cs-CZ" sz="4400" dirty="0" smtClean="0"/>
              <a:t>MZ podzim </a:t>
            </a:r>
            <a:r>
              <a:rPr lang="cs-CZ" sz="4400" dirty="0" smtClean="0"/>
              <a:t>2019</a:t>
            </a:r>
            <a:endParaRPr lang="cs-CZ" sz="4400" dirty="0"/>
          </a:p>
          <a:p>
            <a:pPr marL="45720" indent="0">
              <a:buNone/>
            </a:pPr>
            <a:r>
              <a:rPr lang="cs-CZ" sz="4400" dirty="0"/>
              <a:t>Společné	</a:t>
            </a:r>
            <a:r>
              <a:rPr lang="cs-CZ" sz="4400" dirty="0" smtClean="0"/>
              <a:t>1. </a:t>
            </a:r>
            <a:r>
              <a:rPr lang="cs-CZ" sz="4400" dirty="0"/>
              <a:t>– </a:t>
            </a:r>
            <a:r>
              <a:rPr lang="cs-CZ" sz="4400" dirty="0" smtClean="0"/>
              <a:t>10. 9. </a:t>
            </a:r>
            <a:r>
              <a:rPr lang="cs-CZ" sz="4400" dirty="0"/>
              <a:t>písemné </a:t>
            </a:r>
            <a:r>
              <a:rPr lang="cs-CZ" sz="4400" dirty="0" smtClean="0"/>
              <a:t>zkoušky   </a:t>
            </a:r>
            <a:endParaRPr lang="cs-CZ" sz="4400" dirty="0"/>
          </a:p>
          <a:p>
            <a:pPr marL="45720" indent="0">
              <a:buNone/>
            </a:pPr>
            <a:r>
              <a:rPr lang="cs-CZ" sz="4400" dirty="0"/>
              <a:t>		</a:t>
            </a:r>
            <a:r>
              <a:rPr lang="cs-CZ" sz="4400" dirty="0" smtClean="0"/>
              <a:t>11. – 20</a:t>
            </a:r>
            <a:r>
              <a:rPr lang="cs-CZ" sz="4400" dirty="0"/>
              <a:t>. </a:t>
            </a:r>
            <a:r>
              <a:rPr lang="cs-CZ" sz="4400" dirty="0" smtClean="0"/>
              <a:t>9. </a:t>
            </a:r>
            <a:r>
              <a:rPr lang="cs-CZ" sz="4400" dirty="0"/>
              <a:t>ústní zkoušky</a:t>
            </a:r>
          </a:p>
          <a:p>
            <a:pPr marL="45720"/>
            <a:r>
              <a:rPr lang="cs-CZ" sz="4400" dirty="0"/>
              <a:t>Profilové	praktické, ústní </a:t>
            </a:r>
            <a:r>
              <a:rPr lang="cs-CZ" sz="4400" dirty="0" smtClean="0"/>
              <a:t>1. - 20. 9.</a:t>
            </a:r>
            <a:endParaRPr lang="cs-CZ" sz="4400" dirty="0"/>
          </a:p>
          <a:p>
            <a:pPr marL="45720" indent="0">
              <a:buNone/>
            </a:pPr>
            <a:r>
              <a:rPr lang="cs-CZ" sz="4400" dirty="0"/>
              <a:t>(školní)	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142916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nezapomeň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Do </a:t>
            </a:r>
            <a:r>
              <a:rPr lang="cs-CZ" dirty="0" smtClean="0"/>
              <a:t>1.12.2018 </a:t>
            </a:r>
            <a:r>
              <a:rPr lang="cs-CZ" dirty="0" smtClean="0"/>
              <a:t>odevzdat přihlášku k MZ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Vyzvedni si ve svém emailu výpis z přihlášky, podpisem potvrď převzetí výpisu a správnost údajů a doruč do školy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Do </a:t>
            </a:r>
            <a:r>
              <a:rPr lang="cs-CZ" dirty="0" smtClean="0"/>
              <a:t>31.3.2019 </a:t>
            </a:r>
            <a:r>
              <a:rPr lang="cs-CZ" dirty="0" smtClean="0"/>
              <a:t>odevzdej seznam literárních děl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Vyzvedni si ve svém emailu pozvánku k písemné MZ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Převezmi maturitní vysvědčení – potvrď podpisem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Vyzvedni si ve svém </a:t>
            </a:r>
            <a:r>
              <a:rPr lang="cs-CZ" dirty="0" smtClean="0"/>
              <a:t>emailu protokol o výsledcích společné části MZ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495816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Neuspěl(a) jsi </a:t>
            </a:r>
            <a:br>
              <a:rPr lang="cs-CZ" sz="2800" dirty="0" smtClean="0"/>
            </a:br>
            <a:r>
              <a:rPr lang="cs-CZ" sz="2800" dirty="0" smtClean="0"/>
              <a:t>nebo jdeš k </a:t>
            </a:r>
            <a:r>
              <a:rPr lang="cs-CZ" sz="2800" dirty="0" err="1" smtClean="0"/>
              <a:t>Mz</a:t>
            </a:r>
            <a:r>
              <a:rPr lang="cs-CZ" sz="2800" dirty="0" smtClean="0"/>
              <a:t> až na podzim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 </a:t>
            </a:r>
            <a:r>
              <a:rPr lang="cs-CZ" sz="2400" dirty="0"/>
              <a:t>25.6. </a:t>
            </a:r>
            <a:r>
              <a:rPr lang="cs-CZ" sz="2400" dirty="0" smtClean="0"/>
              <a:t>2019 </a:t>
            </a:r>
            <a:r>
              <a:rPr lang="cs-CZ" sz="2400" dirty="0"/>
              <a:t>odevzdej přihlášku k MZ podzim </a:t>
            </a:r>
            <a:r>
              <a:rPr lang="cs-CZ" sz="2400" dirty="0" smtClean="0"/>
              <a:t>2019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Potvrď </a:t>
            </a:r>
            <a:r>
              <a:rPr lang="cs-CZ" sz="2400" dirty="0"/>
              <a:t>převzetí výpisu a správnost údajů – zašli poštou na adresu školy potvrzující </a:t>
            </a:r>
            <a:r>
              <a:rPr lang="cs-CZ" sz="2400" dirty="0" smtClean="0"/>
              <a:t>formulář nebo naskenuj do emailu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Do </a:t>
            </a:r>
            <a:r>
              <a:rPr lang="cs-CZ" sz="2400" dirty="0" smtClean="0"/>
              <a:t>30.6.2019 </a:t>
            </a:r>
            <a:r>
              <a:rPr lang="cs-CZ" sz="2400" dirty="0"/>
              <a:t>odevzdej seznam literárních </a:t>
            </a:r>
            <a:r>
              <a:rPr lang="cs-CZ" sz="2400" dirty="0" smtClean="0"/>
              <a:t>děl pro podzimní zkouškové období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Vyzvedni si ve svém emailu pozvánku k písemné MZ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Převezmi maturitní vysvědčení – potvrď podpisem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Vyzvedni si ve svém emailu protokol o výsledcích společné části MZ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180542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Přihlášení k MZ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Povinné odevzdání </a:t>
            </a:r>
            <a:r>
              <a:rPr lang="cs-CZ" sz="2400" dirty="0"/>
              <a:t>přihlášky k MZ </a:t>
            </a:r>
            <a:r>
              <a:rPr lang="cs-CZ" sz="2400" dirty="0" smtClean="0"/>
              <a:t>do </a:t>
            </a:r>
            <a:r>
              <a:rPr lang="cs-CZ" sz="2400" dirty="0">
                <a:solidFill>
                  <a:srgbClr val="FF0000"/>
                </a:solidFill>
              </a:rPr>
              <a:t>1. 12. </a:t>
            </a:r>
            <a:r>
              <a:rPr lang="cs-CZ" sz="2400" dirty="0" smtClean="0">
                <a:solidFill>
                  <a:srgbClr val="FF0000"/>
                </a:solidFill>
              </a:rPr>
              <a:t>2018</a:t>
            </a:r>
          </a:p>
          <a:p>
            <a:pPr marL="45720" indent="0">
              <a:buNone/>
            </a:pPr>
            <a:r>
              <a:rPr lang="cs-CZ" sz="2400" dirty="0" smtClean="0"/>
              <a:t> </a:t>
            </a:r>
          </a:p>
          <a:p>
            <a:r>
              <a:rPr lang="cs-CZ" sz="2400" dirty="0" smtClean="0"/>
              <a:t>V listinné podobě </a:t>
            </a:r>
          </a:p>
          <a:p>
            <a:endParaRPr lang="cs-CZ" sz="2400" dirty="0"/>
          </a:p>
          <a:p>
            <a:r>
              <a:rPr lang="cs-CZ" sz="2400" dirty="0" smtClean="0"/>
              <a:t>Doporučení ŠPZ  o přiznání uzpůsobení podmínek</a:t>
            </a:r>
          </a:p>
          <a:p>
            <a:endParaRPr lang="cs-CZ" sz="2400" dirty="0"/>
          </a:p>
          <a:p>
            <a:r>
              <a:rPr lang="cs-CZ" sz="2400" dirty="0" smtClean="0"/>
              <a:t>Žák </a:t>
            </a:r>
            <a:r>
              <a:rPr lang="cs-CZ" sz="2400" dirty="0"/>
              <a:t>obdrží výpis z </a:t>
            </a:r>
            <a:r>
              <a:rPr lang="cs-CZ" sz="2400" dirty="0" smtClean="0"/>
              <a:t>přihlášky do pěti dnů po ukončení přihlašování a </a:t>
            </a:r>
            <a:r>
              <a:rPr lang="cs-CZ" sz="2400" u="sng" dirty="0" smtClean="0"/>
              <a:t>potvrdí jeho převzetí</a:t>
            </a:r>
            <a:endParaRPr lang="cs-CZ" sz="2400" u="sng" dirty="0"/>
          </a:p>
          <a:p>
            <a:pPr marL="4572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39810833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MZ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Společná část  - státní</a:t>
            </a:r>
          </a:p>
          <a:p>
            <a:r>
              <a:rPr lang="cs-CZ" sz="2400" dirty="0" smtClean="0"/>
              <a:t>Profilová část  - školní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Aby </a:t>
            </a:r>
            <a:r>
              <a:rPr lang="cs-CZ" sz="2400" dirty="0"/>
              <a:t>žák uspěl u maturity, musí úspěšně složit </a:t>
            </a:r>
            <a:r>
              <a:rPr lang="cs-CZ" sz="2400" b="1" dirty="0"/>
              <a:t>povinné zkoušky obou těchto částí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2579550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Společná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Povinné zkoušky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Český jazyka a literatura</a:t>
            </a:r>
          </a:p>
          <a:p>
            <a:pPr marL="514350" indent="-514350">
              <a:buAutoNum type="arabicPeriod"/>
            </a:pPr>
            <a:r>
              <a:rPr lang="cs-CZ" sz="2400" dirty="0"/>
              <a:t>Volitelná zkouška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cs-CZ" sz="2400" dirty="0"/>
              <a:t>Matematika nebo </a:t>
            </a:r>
            <a:r>
              <a:rPr lang="cs-CZ" sz="2400" dirty="0" smtClean="0"/>
              <a:t>cizí jazyk  	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Anglický jazyk, Německý jazyk</a:t>
            </a:r>
          </a:p>
          <a:p>
            <a:r>
              <a:rPr lang="cs-CZ" sz="2400" dirty="0" smtClean="0"/>
              <a:t>Nepovinné  - volitelné zkoušky</a:t>
            </a:r>
          </a:p>
        </p:txBody>
      </p:sp>
    </p:spTree>
    <p:extLst>
      <p:ext uri="{BB962C8B-B14F-4D97-AF65-F5344CB8AC3E}">
        <p14:creationId xmlns:p14="http://schemas.microsoft.com/office/powerpoint/2010/main" val="2478959418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část - ČJL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Didaktický test - 75 min. </a:t>
            </a:r>
          </a:p>
          <a:p>
            <a:r>
              <a:rPr lang="cs-CZ" sz="2400" dirty="0" smtClean="0"/>
              <a:t>Písemná práce - 110 min. (6 zadaných témat </a:t>
            </a:r>
            <a:r>
              <a:rPr lang="cs-CZ" sz="2400" dirty="0" smtClean="0"/>
              <a:t>– 20 min. na výběr tématu; </a:t>
            </a:r>
            <a:r>
              <a:rPr lang="cs-CZ" sz="2400" dirty="0" smtClean="0"/>
              <a:t>žáci si mohou téma v průběhu práce změnit)</a:t>
            </a:r>
          </a:p>
          <a:p>
            <a:r>
              <a:rPr lang="cs-CZ" sz="2400" dirty="0" smtClean="0"/>
              <a:t>Ústní zkouška - seznam 20 literárních děl </a:t>
            </a:r>
            <a:r>
              <a:rPr lang="cs-CZ" sz="2400" u="sng" dirty="0" smtClean="0">
                <a:solidFill>
                  <a:srgbClr val="FF0000"/>
                </a:solidFill>
              </a:rPr>
              <a:t>odevzdat do 31.3. (30.6.)</a:t>
            </a:r>
          </a:p>
          <a:p>
            <a:r>
              <a:rPr lang="cs-CZ" sz="2400" b="0" dirty="0"/>
              <a:t>Pracovní list je tvořen výňatkem z uměleckého textu, výňatkem z neuměleckého textu a vymezením struktury ústní zkoušky</a:t>
            </a:r>
            <a:r>
              <a:rPr lang="cs-CZ" sz="2400" b="0" dirty="0" smtClean="0"/>
              <a:t>.</a:t>
            </a:r>
          </a:p>
          <a:p>
            <a:r>
              <a:rPr lang="cs-CZ" sz="2400" b="0" dirty="0" smtClean="0"/>
              <a:t>Do 30.9. zveřejní škola seznam 60 literárních děl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7327456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Společná část – volitelný PŘEDMĚT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cs-CZ" sz="2400" dirty="0" smtClean="0"/>
              <a:t>MATEMATIKA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idaktický test  120 minut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01927594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Společná část – volitelný PŘEDMĚT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/>
            <a:r>
              <a:rPr lang="cs-CZ" dirty="0"/>
              <a:t>CIZÍ JAZYK</a:t>
            </a:r>
          </a:p>
          <a:p>
            <a:r>
              <a:rPr lang="cs-CZ" sz="2400" dirty="0"/>
              <a:t>didaktický test  100 min. = 40 poslech + 60 čtení a jazykové dovednosti </a:t>
            </a:r>
          </a:p>
          <a:p>
            <a:r>
              <a:rPr lang="cs-CZ" sz="2400" dirty="0"/>
              <a:t>písemná práce  60 min. 	</a:t>
            </a:r>
          </a:p>
          <a:p>
            <a:r>
              <a:rPr lang="cs-CZ" sz="2400" dirty="0"/>
              <a:t>ústní zkouška - </a:t>
            </a:r>
            <a:r>
              <a:rPr lang="cs-CZ" sz="2400" b="0" dirty="0"/>
              <a:t>tři zkušební úlohy zpracované Centrem a jednu zkušební úlohu zpracovanou </a:t>
            </a:r>
            <a:r>
              <a:rPr lang="cs-CZ" sz="2400" b="0" dirty="0" smtClean="0"/>
              <a:t>školou</a:t>
            </a:r>
          </a:p>
          <a:p>
            <a:endParaRPr lang="cs-CZ" sz="2400" b="0" dirty="0" smtClean="0"/>
          </a:p>
          <a:p>
            <a:r>
              <a:rPr lang="cs-CZ" sz="2400" b="0" dirty="0" smtClean="0"/>
              <a:t>Do </a:t>
            </a:r>
            <a:r>
              <a:rPr lang="cs-CZ" sz="2400" b="0" dirty="0"/>
              <a:t>31.10. zveřejní škola témata pro školní zkušební úlohu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243224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Profilová část 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Povinné </a:t>
            </a:r>
            <a:r>
              <a:rPr lang="cs-CZ" dirty="0"/>
              <a:t>zkoušky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 Kosmetika </a:t>
            </a:r>
            <a:r>
              <a:rPr lang="cs-CZ" dirty="0"/>
              <a:t>– ústní zkouška, obsah učiva předmětu kosmetika a materiály</a:t>
            </a:r>
          </a:p>
          <a:p>
            <a:pPr marL="0" indent="0">
              <a:buNone/>
            </a:pPr>
            <a:r>
              <a:rPr lang="cs-CZ" dirty="0" smtClean="0"/>
              <a:t>2. Zdravověda </a:t>
            </a:r>
            <a:r>
              <a:rPr lang="cs-CZ" dirty="0"/>
              <a:t>– ústní zkouška, obsah učiva předmětu zdravověda</a:t>
            </a:r>
          </a:p>
          <a:p>
            <a:pPr marL="0" indent="0">
              <a:buNone/>
            </a:pPr>
            <a:r>
              <a:rPr lang="cs-CZ" dirty="0" smtClean="0"/>
              <a:t>3. Praktická </a:t>
            </a:r>
            <a:r>
              <a:rPr lang="cs-CZ" dirty="0"/>
              <a:t>zkouška z odborného výcviku – praktická zkouška, obsah učiva předmětu </a:t>
            </a:r>
            <a:r>
              <a:rPr lang="cs-CZ" dirty="0" smtClean="0"/>
              <a:t>odborný </a:t>
            </a:r>
            <a:r>
              <a:rPr lang="cs-CZ" dirty="0"/>
              <a:t>výcvik, kosmetika, materiály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Nepovinné </a:t>
            </a:r>
            <a:r>
              <a:rPr lang="cs-CZ" dirty="0"/>
              <a:t>zkoušky </a:t>
            </a:r>
          </a:p>
          <a:p>
            <a:pPr marL="0" indent="0">
              <a:buNone/>
            </a:pPr>
            <a:r>
              <a:rPr lang="cs-CZ" dirty="0" smtClean="0"/>
              <a:t>1. Chemie </a:t>
            </a:r>
            <a:r>
              <a:rPr lang="cs-CZ" dirty="0"/>
              <a:t>– ústní zkouška, obsah učiva předmětu chemie</a:t>
            </a:r>
          </a:p>
          <a:p>
            <a:pPr marL="0" indent="0">
              <a:buNone/>
            </a:pPr>
            <a:r>
              <a:rPr lang="cs-CZ" dirty="0" smtClean="0"/>
              <a:t>2. Matematika </a:t>
            </a:r>
            <a:r>
              <a:rPr lang="cs-CZ" dirty="0"/>
              <a:t>– ústní zkouška, obsah předmětu matematika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142006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Profilová část - 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Povinné </a:t>
            </a:r>
            <a:r>
              <a:rPr lang="cs-CZ" dirty="0"/>
              <a:t>zkoušky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 Fotografie– </a:t>
            </a:r>
            <a:r>
              <a:rPr lang="cs-CZ" dirty="0"/>
              <a:t>ústní zkouška, obsah učiva předmětu </a:t>
            </a:r>
            <a:r>
              <a:rPr lang="cs-CZ" dirty="0" smtClean="0"/>
              <a:t>fotografie a materiály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2. Digitální a grafická úprava– </a:t>
            </a:r>
            <a:r>
              <a:rPr lang="cs-CZ" dirty="0"/>
              <a:t>ústní zkouška, obsah učiva předmětu </a:t>
            </a:r>
            <a:r>
              <a:rPr lang="cs-CZ" dirty="0" smtClean="0"/>
              <a:t>digitální a grafická úprava a optika a přístroje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3. Praktická </a:t>
            </a:r>
            <a:r>
              <a:rPr lang="cs-CZ" dirty="0"/>
              <a:t>zkouška z </a:t>
            </a:r>
            <a:r>
              <a:rPr lang="cs-CZ" dirty="0" smtClean="0"/>
              <a:t>odborného výcviku </a:t>
            </a:r>
            <a:r>
              <a:rPr lang="cs-CZ" dirty="0"/>
              <a:t>– praktická zkouška, obsah učiva předmětu odborný </a:t>
            </a:r>
            <a:r>
              <a:rPr lang="cs-CZ" dirty="0" smtClean="0"/>
              <a:t>výcvik, digitální a grafická úprava, fotografie a materiály</a:t>
            </a:r>
          </a:p>
          <a:p>
            <a:pPr marL="342900" indent="-342900"/>
            <a:endParaRPr lang="cs-CZ" dirty="0"/>
          </a:p>
          <a:p>
            <a:pPr marL="342900" indent="-342900"/>
            <a:r>
              <a:rPr lang="cs-CZ" dirty="0" smtClean="0"/>
              <a:t>Nepovinné </a:t>
            </a:r>
            <a:r>
              <a:rPr lang="cs-CZ" dirty="0"/>
              <a:t>zkoušky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 Informační </a:t>
            </a:r>
            <a:r>
              <a:rPr lang="cs-CZ" dirty="0"/>
              <a:t>a komunikační technologie – ústní zkouška, obsah předmětu informační a komunikační  </a:t>
            </a:r>
            <a:r>
              <a:rPr lang="cs-CZ" dirty="0" smtClean="0"/>
              <a:t>technologie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2. Matematika </a:t>
            </a:r>
            <a:r>
              <a:rPr lang="cs-CZ" dirty="0"/>
              <a:t>– ústní zkouška, obsah předmětu matematika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799715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328</TotalTime>
  <Words>524</Words>
  <Application>Microsoft Office PowerPoint</Application>
  <PresentationFormat>Předvádění na obrazovce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Arial Black</vt:lpstr>
      <vt:lpstr>Základní</vt:lpstr>
      <vt:lpstr>Maturitní zkoušky 2019</vt:lpstr>
      <vt:lpstr>Přihlášení k MZ</vt:lpstr>
      <vt:lpstr>Složení MZ</vt:lpstr>
      <vt:lpstr>Společná </vt:lpstr>
      <vt:lpstr>Společná část - ČJL</vt:lpstr>
      <vt:lpstr>Společná část – volitelný PŘEDMĚT</vt:lpstr>
      <vt:lpstr>Společná část – volitelný PŘEDMĚT</vt:lpstr>
      <vt:lpstr>Profilová část KS</vt:lpstr>
      <vt:lpstr>Profilová část - FT</vt:lpstr>
      <vt:lpstr>Profilová část - VS</vt:lpstr>
      <vt:lpstr>Profilová část - DPD</vt:lpstr>
      <vt:lpstr>Termín konání MZ</vt:lpstr>
      <vt:lpstr>MZ PODZIM 2019</vt:lpstr>
      <vt:lpstr>nezapomeň</vt:lpstr>
      <vt:lpstr>Neuspěl(a) jsi  nebo jdeš k Mz až na podzim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Maturitní zkoušky 2013</dc:title>
  <dc:creator>Miroslav</dc:creator>
  <cp:lastModifiedBy>Michala Fabianová</cp:lastModifiedBy>
  <cp:revision>40</cp:revision>
  <dcterms:created xsi:type="dcterms:W3CDTF">2012-06-04T13:29:37Z</dcterms:created>
  <dcterms:modified xsi:type="dcterms:W3CDTF">2018-10-18T19:09:18Z</dcterms:modified>
</cp:coreProperties>
</file>